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58" r:id="rId4"/>
    <p:sldId id="268" r:id="rId5"/>
    <p:sldId id="269" r:id="rId6"/>
    <p:sldId id="259" r:id="rId7"/>
    <p:sldId id="272" r:id="rId8"/>
    <p:sldId id="273" r:id="rId9"/>
    <p:sldId id="274" r:id="rId10"/>
    <p:sldId id="275" r:id="rId11"/>
    <p:sldId id="276" r:id="rId12"/>
    <p:sldId id="27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Ruff" initials="J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78" autoAdjust="0"/>
    <p:restoredTop sz="86300" autoAdjust="0"/>
  </p:normalViewPr>
  <p:slideViewPr>
    <p:cSldViewPr>
      <p:cViewPr>
        <p:scale>
          <a:sx n="90" d="100"/>
          <a:sy n="90" d="100"/>
        </p:scale>
        <p:origin x="1440" y="114"/>
      </p:cViewPr>
      <p:guideLst>
        <p:guide orient="horz" pos="2160"/>
        <p:guide pos="2880"/>
      </p:guideLst>
    </p:cSldViewPr>
  </p:slideViewPr>
  <p:notesTextViewPr>
    <p:cViewPr>
      <p:scale>
        <a:sx n="100" d="100"/>
        <a:sy n="100" d="100"/>
      </p:scale>
      <p:origin x="0" y="0"/>
    </p:cViewPr>
  </p:notesTextViewPr>
  <p:notesViewPr>
    <p:cSldViewPr>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9FBF35-D604-3247-8F14-DE363E84DD2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90BEA1E-A0E4-FD41-8A9E-D239540D60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9140DC-7307-6940-9821-3E5B4D608C07}" type="datetimeFigureOut">
              <a:rPr lang="en-US" smtClean="0"/>
              <a:t>12/9/2019</a:t>
            </a:fld>
            <a:endParaRPr lang="en-US"/>
          </a:p>
        </p:txBody>
      </p:sp>
      <p:sp>
        <p:nvSpPr>
          <p:cNvPr id="4" name="Footer Placeholder 3">
            <a:extLst>
              <a:ext uri="{FF2B5EF4-FFF2-40B4-BE49-F238E27FC236}">
                <a16:creationId xmlns:a16="http://schemas.microsoft.com/office/drawing/2014/main" id="{B84587AD-72B8-FF46-BD55-5DBD92BD240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4CC678F-4AEF-0F48-AD90-578991B1F17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ABF54C-42E7-B544-A99D-9691AF2E1856}" type="slidenum">
              <a:rPr lang="en-US" smtClean="0"/>
              <a:t>‹#›</a:t>
            </a:fld>
            <a:endParaRPr lang="en-US"/>
          </a:p>
        </p:txBody>
      </p:sp>
    </p:spTree>
    <p:extLst>
      <p:ext uri="{BB962C8B-B14F-4D97-AF65-F5344CB8AC3E}">
        <p14:creationId xmlns:p14="http://schemas.microsoft.com/office/powerpoint/2010/main" val="4210207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8F2B-10A1-42D5-914E-F298A7E39417}" type="datetimeFigureOut">
              <a:rPr lang="en-US" smtClean="0"/>
              <a:pPr/>
              <a:t>12/9/2019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0DC229-7167-44B8-9A48-0708C090EF13}" type="slidenum">
              <a:rPr lang="en-US" smtClean="0"/>
              <a:pPr/>
              <a:t>‹#›</a:t>
            </a:fld>
            <a:endParaRPr lang="en-US"/>
          </a:p>
        </p:txBody>
      </p:sp>
    </p:spTree>
    <p:extLst>
      <p:ext uri="{BB962C8B-B14F-4D97-AF65-F5344CB8AC3E}">
        <p14:creationId xmlns:p14="http://schemas.microsoft.com/office/powerpoint/2010/main" val="52005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1</a:t>
            </a:fld>
            <a:endParaRPr lang="en-US"/>
          </a:p>
        </p:txBody>
      </p:sp>
    </p:spTree>
    <p:extLst>
      <p:ext uri="{BB962C8B-B14F-4D97-AF65-F5344CB8AC3E}">
        <p14:creationId xmlns:p14="http://schemas.microsoft.com/office/powerpoint/2010/main" val="428026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Tero</a:t>
            </a:r>
            <a:r>
              <a:rPr lang="en-US" sz="1200" dirty="0">
                <a:solidFill>
                  <a:schemeClr val="bg1">
                    <a:lumMod val="65000"/>
                  </a:schemeClr>
                </a:solidFill>
              </a:rPr>
              <a:t> </a:t>
            </a:r>
            <a:r>
              <a:rPr lang="en-US" sz="1200" dirty="0" err="1">
                <a:solidFill>
                  <a:schemeClr val="bg1">
                    <a:lumMod val="65000"/>
                  </a:schemeClr>
                </a:solidFill>
              </a:rPr>
              <a:t>Vesalainen</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Solicit from your students other ways they can respond to corruption and greed.</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10</a:t>
            </a:fld>
            <a:endParaRPr lang="en-US"/>
          </a:p>
        </p:txBody>
      </p:sp>
    </p:spTree>
    <p:extLst>
      <p:ext uri="{BB962C8B-B14F-4D97-AF65-F5344CB8AC3E}">
        <p14:creationId xmlns:p14="http://schemas.microsoft.com/office/powerpoint/2010/main" val="4064294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Elegant Solution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Ask the students to name some of the human activities worldwide that have affected creation, such as plastics, logging, fracking, carbon-based emissions, not making the effort to recycle. The interconnectedness between ecology, poverty, and peace is a complex issue. See article 41 for examples you may wish to share with your students.</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11</a:t>
            </a:fld>
            <a:endParaRPr lang="en-US"/>
          </a:p>
        </p:txBody>
      </p:sp>
    </p:spTree>
    <p:extLst>
      <p:ext uri="{BB962C8B-B14F-4D97-AF65-F5344CB8AC3E}">
        <p14:creationId xmlns:p14="http://schemas.microsoft.com/office/powerpoint/2010/main" val="2856099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Syda</a:t>
            </a:r>
            <a:r>
              <a:rPr lang="en-US" sz="1200" dirty="0">
                <a:solidFill>
                  <a:schemeClr val="bg1">
                    <a:lumMod val="65000"/>
                  </a:schemeClr>
                </a:solidFill>
              </a:rPr>
              <a:t> Productions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Remind the students that the Earth is not lifeless, nor is it an endless supply source. It is a gift from God that continues to provide for us, but only as long as we ensure its safety. Ask the students to give some examples of ways they can care for creation. Responses could include recycling, using a reusable water bottle, adopting a highway, picking up litter even if it isn’t yours, not wasting food, using bikes instead of cars, etc. </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12</a:t>
            </a:fld>
            <a:endParaRPr lang="en-US"/>
          </a:p>
        </p:txBody>
      </p:sp>
    </p:spTree>
    <p:extLst>
      <p:ext uri="{BB962C8B-B14F-4D97-AF65-F5344CB8AC3E}">
        <p14:creationId xmlns:p14="http://schemas.microsoft.com/office/powerpoint/2010/main" val="3869893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chemeClr val="bg1">
                    <a:lumMod val="65000"/>
                  </a:schemeClr>
                </a:solidFill>
              </a:rPr>
              <a:t>© M-SUR / Shutterstock.com</a:t>
            </a:r>
            <a:endParaRPr lang="en-US" i="0"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2</a:t>
            </a:fld>
            <a:endParaRPr lang="en-US"/>
          </a:p>
        </p:txBody>
      </p:sp>
    </p:spTree>
    <p:extLst>
      <p:ext uri="{BB962C8B-B14F-4D97-AF65-F5344CB8AC3E}">
        <p14:creationId xmlns:p14="http://schemas.microsoft.com/office/powerpoint/2010/main" val="235632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Saint Mary’s Press</a:t>
            </a:r>
          </a:p>
          <a:p>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Remind the students that sin comes in many forms, but some of the most disturbing sins are the violent acts humans commit against one another. Encourage the students to name some examples of violent sin. Depending on their comfort level, ask the students if they felt emotionally affected by a violent sin even though they were not the victims or witnesses. In other words, have they felt the ripple effect of that violence? Note their empathy, an important skill to have. Most important, keep in mind that this might be a difficult subject for some students.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3</a:t>
            </a:fld>
            <a:endParaRPr lang="en-US"/>
          </a:p>
        </p:txBody>
      </p:sp>
    </p:spTree>
    <p:extLst>
      <p:ext uri="{BB962C8B-B14F-4D97-AF65-F5344CB8AC3E}">
        <p14:creationId xmlns:p14="http://schemas.microsoft.com/office/powerpoint/2010/main" val="396827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Guaxinim</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Do not skirt the question of how God seems to demand war and execution of enemies in the Old Testament. Help the students see that this reflects an incomplete understanding of God’s nature and can be easily misunderstood and misused in a fundamentalist reading of Scripture. Ask the students if they can name examples of God’s justice rooted in mercy in the Old Testament. Some examples include: </a:t>
            </a:r>
            <a:r>
              <a:rPr lang="en-US" dirty="0">
                <a:effectLst/>
              </a:rPr>
              <a:t>Genesis 3:21 and 4:15, Sirach 28:2, Jonah 4:2, </a:t>
            </a:r>
            <a:r>
              <a:rPr lang="en-US" sz="1200" kern="1200" dirty="0">
                <a:solidFill>
                  <a:schemeClr val="tx1"/>
                </a:solidFill>
                <a:effectLst/>
                <a:latin typeface="+mn-lt"/>
                <a:ea typeface="+mn-ea"/>
                <a:cs typeface="+mn-cs"/>
              </a:rPr>
              <a:t>Wisdom 11:23–24.</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4</a:t>
            </a:fld>
            <a:endParaRPr lang="en-US"/>
          </a:p>
        </p:txBody>
      </p:sp>
    </p:spTree>
    <p:extLst>
      <p:ext uri="{BB962C8B-B14F-4D97-AF65-F5344CB8AC3E}">
        <p14:creationId xmlns:p14="http://schemas.microsoft.com/office/powerpoint/2010/main" val="771128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Nancy Bauer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Ask the students if they can name other examples of God’s justice rooted in mercy in the New Testament.</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5</a:t>
            </a:fld>
            <a:endParaRPr lang="en-US"/>
          </a:p>
        </p:txBody>
      </p:sp>
    </p:spTree>
    <p:extLst>
      <p:ext uri="{BB962C8B-B14F-4D97-AF65-F5344CB8AC3E}">
        <p14:creationId xmlns:p14="http://schemas.microsoft.com/office/powerpoint/2010/main" val="310277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StasyKID</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solidFill>
                  <a:schemeClr val="bg1">
                    <a:lumMod val="65000"/>
                  </a:schemeClr>
                </a:solidFill>
              </a:rPr>
              <a:t>Notes: </a:t>
            </a:r>
            <a:r>
              <a:rPr lang="en-US" dirty="0">
                <a:effectLst/>
              </a:rPr>
              <a:t>Ask the students to name ways they could address things that lead to violence in their life. Other examples could be to practice empathy, to be kind and peaceful, to write to representatives in government and hold them accountable, to be truthful, and to avoid gossip.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chemeClr val="bg1">
                  <a:lumMod val="65000"/>
                </a:schemeClr>
              </a:solidFill>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6</a:t>
            </a:fld>
            <a:endParaRPr lang="en-US"/>
          </a:p>
        </p:txBody>
      </p:sp>
    </p:spTree>
    <p:extLst>
      <p:ext uri="{BB962C8B-B14F-4D97-AF65-F5344CB8AC3E}">
        <p14:creationId xmlns:p14="http://schemas.microsoft.com/office/powerpoint/2010/main" val="1794451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KREML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dirty="0">
                <a:solidFill>
                  <a:schemeClr val="bg1">
                    <a:lumMod val="65000"/>
                  </a:schemeClr>
                </a:solidFill>
              </a:rPr>
              <a:t>Notes: </a:t>
            </a:r>
            <a:r>
              <a:rPr lang="en-US" sz="1200" kern="1200" dirty="0">
                <a:solidFill>
                  <a:schemeClr val="tx1"/>
                </a:solidFill>
                <a:effectLst/>
                <a:latin typeface="+mn-lt"/>
                <a:ea typeface="+mn-ea"/>
                <a:cs typeface="+mn-cs"/>
              </a:rPr>
              <a:t>Prior to moving on to the next slide, let the students know that we are often unaware of the unjust situations and systems that deny people the freedom and justice to live fully because it’s impossible to be aware of every situation. Still, Christians are called to inform themselves about the world around them and to act when necessary. We need to read the Bible and watch the news!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20DC229-7167-44B8-9A48-0708C090EF13}" type="slidenum">
              <a:rPr lang="en-US" smtClean="0"/>
              <a:pPr/>
              <a:t>7</a:t>
            </a:fld>
            <a:endParaRPr lang="en-US"/>
          </a:p>
        </p:txBody>
      </p:sp>
    </p:spTree>
    <p:extLst>
      <p:ext uri="{BB962C8B-B14F-4D97-AF65-F5344CB8AC3E}">
        <p14:creationId xmlns:p14="http://schemas.microsoft.com/office/powerpoint/2010/main" val="3757691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Leremy</a:t>
            </a:r>
            <a:r>
              <a:rPr lang="en-US" sz="1200" dirty="0">
                <a:solidFill>
                  <a:schemeClr val="bg1">
                    <a:lumMod val="65000"/>
                  </a:schemeClr>
                </a:solidFill>
              </a:rPr>
              <a:t> / Shutterstock.com</a:t>
            </a:r>
          </a:p>
        </p:txBody>
      </p:sp>
      <p:sp>
        <p:nvSpPr>
          <p:cNvPr id="4" name="Slide Number Placeholder 3"/>
          <p:cNvSpPr>
            <a:spLocks noGrp="1"/>
          </p:cNvSpPr>
          <p:nvPr>
            <p:ph type="sldNum" sz="quarter" idx="10"/>
          </p:nvPr>
        </p:nvSpPr>
        <p:spPr/>
        <p:txBody>
          <a:bodyPr/>
          <a:lstStyle/>
          <a:p>
            <a:fld id="{720DC229-7167-44B8-9A48-0708C090EF13}" type="slidenum">
              <a:rPr lang="en-US" smtClean="0"/>
              <a:pPr/>
              <a:t>8</a:t>
            </a:fld>
            <a:endParaRPr lang="en-US"/>
          </a:p>
        </p:txBody>
      </p:sp>
    </p:spTree>
    <p:extLst>
      <p:ext uri="{BB962C8B-B14F-4D97-AF65-F5344CB8AC3E}">
        <p14:creationId xmlns:p14="http://schemas.microsoft.com/office/powerpoint/2010/main" val="2144050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65000"/>
                  </a:schemeClr>
                </a:solidFill>
              </a:rPr>
              <a:t>© </a:t>
            </a:r>
            <a:r>
              <a:rPr lang="en-US" sz="1200" dirty="0" err="1">
                <a:solidFill>
                  <a:schemeClr val="bg1">
                    <a:lumMod val="65000"/>
                  </a:schemeClr>
                </a:solidFill>
              </a:rPr>
              <a:t>MaryValery</a:t>
            </a:r>
            <a:r>
              <a:rPr lang="en-US" sz="1200" dirty="0">
                <a:solidFill>
                  <a:schemeClr val="bg1">
                    <a:lumMod val="65000"/>
                  </a:schemeClr>
                </a:solidFill>
              </a:rPr>
              <a:t> / Shutterstock.com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a:p>
            <a:r>
              <a:rPr lang="en-US" sz="1200" i="1" kern="1200" dirty="0">
                <a:solidFill>
                  <a:schemeClr val="tx1"/>
                </a:solidFill>
                <a:effectLst/>
                <a:latin typeface="+mn-lt"/>
                <a:ea typeface="+mn-ea"/>
                <a:cs typeface="+mn-cs"/>
              </a:rPr>
              <a:t>Notes: </a:t>
            </a:r>
            <a:r>
              <a:rPr lang="en-US" sz="1200" kern="1200" dirty="0">
                <a:solidFill>
                  <a:schemeClr val="tx1"/>
                </a:solidFill>
                <a:effectLst/>
                <a:latin typeface="+mn-lt"/>
                <a:ea typeface="+mn-ea"/>
                <a:cs typeface="+mn-cs"/>
              </a:rPr>
              <a:t>The discussion of greed and money is a sensitive topic. Assure your students that they don’t have control over their family’s economic status, nor did they choose to be born into a wealthy or poor family. However, they do have control over their buying habits as well as what they ask their parents to purchase for them.</a:t>
            </a: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65000"/>
                </a:schemeClr>
              </a:solidFill>
            </a:endParaRPr>
          </a:p>
        </p:txBody>
      </p:sp>
      <p:sp>
        <p:nvSpPr>
          <p:cNvPr id="4" name="Slide Number Placeholder 3"/>
          <p:cNvSpPr>
            <a:spLocks noGrp="1"/>
          </p:cNvSpPr>
          <p:nvPr>
            <p:ph type="sldNum" sz="quarter" idx="10"/>
          </p:nvPr>
        </p:nvSpPr>
        <p:spPr/>
        <p:txBody>
          <a:bodyPr/>
          <a:lstStyle/>
          <a:p>
            <a:fld id="{720DC229-7167-44B8-9A48-0708C090EF13}" type="slidenum">
              <a:rPr lang="en-US" smtClean="0"/>
              <a:pPr/>
              <a:t>9</a:t>
            </a:fld>
            <a:endParaRPr lang="en-US"/>
          </a:p>
        </p:txBody>
      </p:sp>
    </p:spTree>
    <p:extLst>
      <p:ext uri="{BB962C8B-B14F-4D97-AF65-F5344CB8AC3E}">
        <p14:creationId xmlns:p14="http://schemas.microsoft.com/office/powerpoint/2010/main" val="283866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normAutofit/>
          </a:bodyPr>
          <a:lstStyle>
            <a:lvl1pPr algn="ctr">
              <a:defRPr sz="4400" b="1">
                <a:solidFill>
                  <a:schemeClr val="tx1"/>
                </a:solidFill>
                <a:effectLst>
                  <a:outerShdw blurRad="50800" dist="50800" dir="5400000" algn="ctr" rotWithShape="0">
                    <a:schemeClr val="bg1">
                      <a:lumMod val="85000"/>
                    </a:schemeClr>
                  </a:outerShdw>
                </a:effectLst>
                <a:latin typeface="Arial" pitchFamily="34" charset="0"/>
                <a:cs typeface="Arial" pitchFamily="34" charset="0"/>
              </a:defRPr>
            </a:lvl1pPr>
          </a:lstStyle>
          <a:p>
            <a:r>
              <a:rPr lang="en-US" dirty="0"/>
              <a:t>Click to edit Master title style</a:t>
            </a:r>
          </a:p>
        </p:txBody>
      </p:sp>
      <p:sp>
        <p:nvSpPr>
          <p:cNvPr id="9" name="Text Placeholder 8"/>
          <p:cNvSpPr>
            <a:spLocks noGrp="1"/>
          </p:cNvSpPr>
          <p:nvPr>
            <p:ph type="body" sz="quarter" idx="10" hasCustomPrompt="1"/>
          </p:nvPr>
        </p:nvSpPr>
        <p:spPr>
          <a:xfrm>
            <a:off x="7543800" y="6019800"/>
            <a:ext cx="1676400" cy="304800"/>
          </a:xfrm>
        </p:spPr>
        <p:txBody>
          <a:bodyPr lIns="0" anchor="ctr" anchorCtr="0">
            <a:normAutofit/>
          </a:bodyPr>
          <a:lstStyle>
            <a:lvl1pPr algn="l">
              <a:buNone/>
              <a:defRPr sz="800">
                <a:solidFill>
                  <a:schemeClr val="bg1">
                    <a:lumMod val="50000"/>
                  </a:schemeClr>
                </a:solidFill>
              </a:defRPr>
            </a:lvl1pPr>
          </a:lstStyle>
          <a:p>
            <a:pPr lvl="0"/>
            <a:r>
              <a:rPr lang="en-US" dirty="0"/>
              <a:t>Document # TX000000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1752600"/>
            <a:ext cx="6477000" cy="4373563"/>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143000"/>
            <a:ext cx="8229600" cy="914400"/>
          </a:xfrm>
        </p:spPr>
        <p:txBody>
          <a:bodyPr>
            <a:normAutofit/>
          </a:bodyPr>
          <a:lstStyle>
            <a:lvl1pPr algn="l">
              <a:defRPr sz="2800" b="1" baseline="0">
                <a:latin typeface="Arial" pitchFamily="34" charset="0"/>
                <a:cs typeface="Arial" pitchFamily="34" charset="0"/>
              </a:defRPr>
            </a:lvl1pPr>
          </a:lstStyle>
          <a:p>
            <a:r>
              <a:rPr lang="en-US" dirty="0"/>
              <a:t>Click to edit Master title style</a:t>
            </a:r>
            <a:br>
              <a:rPr lang="en-US" dirty="0"/>
            </a:br>
            <a:r>
              <a:rPr lang="en-US" dirty="0"/>
              <a:t>2 line title</a:t>
            </a:r>
          </a:p>
        </p:txBody>
      </p:sp>
      <p:sp>
        <p:nvSpPr>
          <p:cNvPr id="3" name="Content Placeholder 2"/>
          <p:cNvSpPr>
            <a:spLocks noGrp="1"/>
          </p:cNvSpPr>
          <p:nvPr>
            <p:ph idx="1"/>
          </p:nvPr>
        </p:nvSpPr>
        <p:spPr>
          <a:xfrm>
            <a:off x="1371600" y="2209800"/>
            <a:ext cx="64770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1371600" y="2209800"/>
            <a:ext cx="6400800" cy="39163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1400">
                <a:latin typeface="Arial" pitchFamily="34" charset="0"/>
                <a:cs typeface="Arial" pitchFamily="34" charset="0"/>
              </a:defRPr>
            </a:lvl4pPr>
            <a:lvl5pPr>
              <a:defRPr sz="1200">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p:txBody>
      </p:sp>
      <p:sp>
        <p:nvSpPr>
          <p:cNvPr id="9" name="Text Placeholder 8"/>
          <p:cNvSpPr>
            <a:spLocks noGrp="1"/>
          </p:cNvSpPr>
          <p:nvPr>
            <p:ph type="body" sz="quarter" idx="12" hasCustomPrompt="1"/>
          </p:nvPr>
        </p:nvSpPr>
        <p:spPr>
          <a:xfrm>
            <a:off x="1676400" y="1600200"/>
            <a:ext cx="6477000" cy="533400"/>
          </a:xfrm>
        </p:spPr>
        <p:txBody>
          <a:bodyPr>
            <a:normAutofit/>
          </a:bodyPr>
          <a:lstStyle>
            <a:lvl1pPr>
              <a:buNone/>
              <a:defRPr sz="2800" b="1">
                <a:solidFill>
                  <a:schemeClr val="tx2">
                    <a:lumMod val="60000"/>
                    <a:lumOff val="40000"/>
                  </a:schemeClr>
                </a:solidFill>
              </a:defRPr>
            </a:lvl1pPr>
          </a:lstStyle>
          <a:p>
            <a:pPr lvl="0"/>
            <a:r>
              <a:rPr lang="en-US" dirty="0"/>
              <a:t>Click to edit 2nd line emphasis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no body text">
    <p:spTree>
      <p:nvGrpSpPr>
        <p:cNvPr id="1" name=""/>
        <p:cNvGrpSpPr/>
        <p:nvPr/>
      </p:nvGrpSpPr>
      <p:grpSpPr>
        <a:xfrm>
          <a:off x="0" y="0"/>
          <a:ext cx="0" cy="0"/>
          <a:chOff x="0" y="0"/>
          <a:chExt cx="0" cy="0"/>
        </a:xfrm>
      </p:grpSpPr>
      <p:sp>
        <p:nvSpPr>
          <p:cNvPr id="10" name="Text Placeholder 9"/>
          <p:cNvSpPr>
            <a:spLocks noGrp="1"/>
          </p:cNvSpPr>
          <p:nvPr>
            <p:ph type="body" sz="quarter" idx="12"/>
          </p:nvPr>
        </p:nvSpPr>
        <p:spPr>
          <a:xfrm>
            <a:off x="914400" y="1143000"/>
            <a:ext cx="7696200" cy="609600"/>
          </a:xfrm>
        </p:spPr>
        <p:txBody>
          <a:bodyPr/>
          <a:lstStyle>
            <a:lvl1pPr>
              <a:buNone/>
              <a:defRPr sz="2800" b="1"/>
            </a:lvl1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narrow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828800"/>
            <a:ext cx="4038600" cy="4297363"/>
          </a:xfrm>
        </p:spPr>
        <p:txBody>
          <a:bodyPr>
            <a:normAutofit/>
          </a:bodyPr>
          <a:lstStyle>
            <a:lvl1pPr>
              <a:defRPr sz="2400"/>
            </a:lvl1pPr>
            <a:lvl2pPr>
              <a:defRPr sz="24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p:txBody>
      </p:sp>
      <p:sp>
        <p:nvSpPr>
          <p:cNvPr id="11" name="Text Placeholder 10"/>
          <p:cNvSpPr>
            <a:spLocks noGrp="1"/>
          </p:cNvSpPr>
          <p:nvPr>
            <p:ph type="body" sz="quarter" idx="12"/>
          </p:nvPr>
        </p:nvSpPr>
        <p:spPr>
          <a:xfrm>
            <a:off x="914400" y="1143000"/>
            <a:ext cx="7315200" cy="609600"/>
          </a:xfrm>
        </p:spPr>
        <p:txBody>
          <a:bodyPr>
            <a:normAutofit/>
          </a:bodyPr>
          <a:lstStyle>
            <a:lvl1pPr>
              <a:buNone/>
              <a:defRPr sz="2800" b="1"/>
            </a:lvl1pPr>
          </a:lstStyle>
          <a:p>
            <a:pPr lvl="0"/>
            <a:r>
              <a:rPr lang="en-US"/>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6" name="Title 1"/>
          <p:cNvSpPr>
            <a:spLocks noGrp="1"/>
          </p:cNvSpPr>
          <p:nvPr>
            <p:ph type="title"/>
          </p:nvPr>
        </p:nvSpPr>
        <p:spPr>
          <a:xfrm>
            <a:off x="914400" y="1143000"/>
            <a:ext cx="8229600" cy="533400"/>
          </a:xfrm>
        </p:spPr>
        <p:txBody>
          <a:bodyPr>
            <a:normAutofit/>
          </a:bodyPr>
          <a:lstStyle>
            <a:lvl1pPr algn="l">
              <a:defRPr sz="2800" b="1">
                <a:latin typeface="Arial" pitchFamily="34" charset="0"/>
                <a:cs typeface="Arial" pitchFamily="34" charset="0"/>
              </a:defRPr>
            </a:lvl1pPr>
          </a:lstStyle>
          <a:p>
            <a:r>
              <a:rPr lang="en-US"/>
              <a:t>Click to edit Master title style</a:t>
            </a:r>
            <a:endParaRPr lang="en-US" dirty="0"/>
          </a:p>
        </p:txBody>
      </p:sp>
      <p:sp>
        <p:nvSpPr>
          <p:cNvPr id="11" name="Text Placeholder 10"/>
          <p:cNvSpPr>
            <a:spLocks noGrp="1"/>
          </p:cNvSpPr>
          <p:nvPr>
            <p:ph type="body" sz="quarter" idx="12"/>
          </p:nvPr>
        </p:nvSpPr>
        <p:spPr>
          <a:xfrm>
            <a:off x="914400" y="2514600"/>
            <a:ext cx="7315200" cy="1524000"/>
          </a:xfrm>
        </p:spPr>
        <p:txBody>
          <a:bodyPr/>
          <a:lstStyle>
            <a:lvl1pPr algn="ctr">
              <a:buNone/>
              <a:defRPr sz="2800">
                <a:solidFill>
                  <a:schemeClr val="accent5">
                    <a:lumMod val="75000"/>
                  </a:schemeClr>
                </a:solidFill>
              </a:defRPr>
            </a:lvl1pPr>
            <a:lvl2pPr algn="ctr">
              <a:defRPr sz="2400" i="1"/>
            </a:lvl2pPr>
          </a:lstStyle>
          <a:p>
            <a:pPr lvl="0"/>
            <a:r>
              <a:rPr lang="en-US"/>
              <a:t>Click to edit Master text styles</a:t>
            </a:r>
          </a:p>
          <a:p>
            <a:pPr lvl="1"/>
            <a:r>
              <a:rPr lang="en-US"/>
              <a:t>Second level</a:t>
            </a:r>
          </a:p>
        </p:txBody>
      </p:sp>
      <p:sp>
        <p:nvSpPr>
          <p:cNvPr id="13" name="Text Placeholder 12"/>
          <p:cNvSpPr>
            <a:spLocks noGrp="1"/>
          </p:cNvSpPr>
          <p:nvPr>
            <p:ph type="body" sz="quarter" idx="13"/>
          </p:nvPr>
        </p:nvSpPr>
        <p:spPr>
          <a:xfrm>
            <a:off x="2590800" y="4267200"/>
            <a:ext cx="5029200" cy="1447800"/>
          </a:xfrm>
        </p:spPr>
        <p:txBody>
          <a:bodyPr>
            <a:normAutofit/>
          </a:bodyPr>
          <a:lstStyle>
            <a:lvl1pPr marL="457200" indent="-457200">
              <a:buAutoNum type="arabicPeriod"/>
              <a:defRPr sz="2400"/>
            </a:lvl1pPr>
            <a:lvl2pPr>
              <a:defRPr sz="2400"/>
            </a:lvl2pPr>
          </a:lstStyle>
          <a:p>
            <a:pPr lvl="0"/>
            <a:r>
              <a:rPr lang="en-US"/>
              <a:t>Click to edit Master text styles</a:t>
            </a:r>
          </a:p>
          <a:p>
            <a:pPr lvl="1"/>
            <a:r>
              <a:rPr lang="en-US"/>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838200"/>
            <a:ext cx="77724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CB1BD0-533A-4E07-BF9C-432137E14983}" type="datetimeFigureOut">
              <a:rPr lang="en-US" smtClean="0"/>
              <a:pPr/>
              <a:t>12/9/2019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54F940-28E1-4EAC-8D73-5D6BC0F5BD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72" r:id="rId4"/>
    <p:sldLayoutId id="2147483651" r:id="rId5"/>
    <p:sldLayoutId id="2147483674" r:id="rId6"/>
    <p:sldLayoutId id="2147483652" r:id="rId7"/>
    <p:sldLayoutId id="2147483655" r:id="rId8"/>
  </p:sldLayoutIdLst>
  <p:txStyles>
    <p:titleStyle>
      <a:lvl1pPr algn="l"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dirty="0">
                <a:effectLst/>
              </a:rPr>
              <a:t>Communal </a:t>
            </a:r>
            <a:br>
              <a:rPr lang="en-US" dirty="0">
                <a:effectLst/>
              </a:rPr>
            </a:br>
            <a:r>
              <a:rPr lang="en-US" dirty="0">
                <a:effectLst/>
              </a:rPr>
              <a:t>Suffering</a:t>
            </a:r>
            <a:endParaRPr lang="en-US" dirty="0"/>
          </a:p>
        </p:txBody>
      </p:sp>
      <p:sp>
        <p:nvSpPr>
          <p:cNvPr id="3" name="Subtitle 2"/>
          <p:cNvSpPr txBox="1">
            <a:spLocks/>
          </p:cNvSpPr>
          <p:nvPr/>
        </p:nvSpPr>
        <p:spPr>
          <a:xfrm>
            <a:off x="-30866" y="3810000"/>
            <a:ext cx="9144000" cy="990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i="1" dirty="0"/>
              <a:t>The Paschal Mystery and the Gospels</a:t>
            </a:r>
          </a:p>
          <a:p>
            <a:pPr marL="0" indent="0" algn="ctr">
              <a:buNone/>
            </a:pPr>
            <a:r>
              <a:rPr lang="en-US" dirty="0"/>
              <a:t>Unit 4, Chapter 10</a:t>
            </a:r>
          </a:p>
        </p:txBody>
      </p:sp>
      <p:sp>
        <p:nvSpPr>
          <p:cNvPr id="5" name="Text Placeholder 3"/>
          <p:cNvSpPr>
            <a:spLocks noGrp="1"/>
          </p:cNvSpPr>
          <p:nvPr/>
        </p:nvSpPr>
        <p:spPr>
          <a:xfrm>
            <a:off x="0" y="5562600"/>
            <a:ext cx="9144000" cy="123111"/>
          </a:xfrm>
          <a:prstGeom prst="rect">
            <a:avLst/>
          </a:prstGeom>
        </p:spPr>
        <p:txBody>
          <a:bodyPr vert="horz" wrap="square" lIns="0" tIns="0" rIns="0" bIns="0" rtlCol="0" anchor="ctr" anchorCtr="0">
            <a:spAutoFit/>
          </a:bodyPr>
          <a:lstStyle>
            <a:lvl1pPr marL="342900" indent="-342900" algn="l" defTabSz="914400" rtl="0" eaLnBrk="1" latinLnBrk="0" hangingPunct="1">
              <a:spcBef>
                <a:spcPct val="20000"/>
              </a:spcBef>
              <a:buFont typeface="Arial" pitchFamily="34" charset="0"/>
              <a:buNone/>
              <a:defRPr sz="800" kern="1200">
                <a:solidFill>
                  <a:schemeClr val="bg1">
                    <a:lumMod val="50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dirty="0"/>
              <a:t>Document #: TX006601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46100" y="2019300"/>
            <a:ext cx="4394200" cy="40005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Address your buying habits. </a:t>
            </a:r>
          </a:p>
          <a:p>
            <a:pPr lvl="0"/>
            <a:r>
              <a:rPr lang="en-US" dirty="0"/>
              <a:t>Research how your food, clothing, and food were produced.</a:t>
            </a:r>
          </a:p>
          <a:p>
            <a:pPr lvl="0"/>
            <a:r>
              <a:rPr lang="en-US" dirty="0"/>
              <a:t>Research companies whose food or clothing production promotes ethical standards for its workers.</a:t>
            </a:r>
          </a:p>
        </p:txBody>
      </p:sp>
      <p:sp>
        <p:nvSpPr>
          <p:cNvPr id="2" name="Title 1"/>
          <p:cNvSpPr>
            <a:spLocks noGrp="1"/>
          </p:cNvSpPr>
          <p:nvPr>
            <p:ph type="title"/>
          </p:nvPr>
        </p:nvSpPr>
        <p:spPr>
          <a:xfrm>
            <a:off x="533400" y="914400"/>
            <a:ext cx="7696200" cy="1104900"/>
          </a:xfrm>
        </p:spPr>
        <p:txBody>
          <a:bodyPr>
            <a:normAutofit/>
          </a:bodyPr>
          <a:lstStyle/>
          <a:p>
            <a:r>
              <a:rPr lang="en-US" dirty="0"/>
              <a:t>Responding to Corruption and Greed: </a:t>
            </a:r>
            <a:br>
              <a:rPr lang="en-US" dirty="0"/>
            </a:br>
            <a:r>
              <a:rPr lang="en-US" dirty="0"/>
              <a:t>Some Suggestions</a:t>
            </a:r>
            <a:endParaRPr lang="en-US" dirty="0">
              <a:effectLst/>
            </a:endParaRPr>
          </a:p>
        </p:txBody>
      </p:sp>
      <p:pic>
        <p:nvPicPr>
          <p:cNvPr id="5" name="Picture 4" descr="A picture containing doughnut, donut, sitting, cake&#10;&#10;Description automatically generated">
            <a:extLst>
              <a:ext uri="{FF2B5EF4-FFF2-40B4-BE49-F238E27FC236}">
                <a16:creationId xmlns:a16="http://schemas.microsoft.com/office/drawing/2014/main" id="{D1CE8D69-6902-462E-AF2C-9D1D790ABB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083" r="3889"/>
          <a:stretch/>
        </p:blipFill>
        <p:spPr>
          <a:xfrm>
            <a:off x="5029200" y="2019300"/>
            <a:ext cx="4114800" cy="3700203"/>
          </a:xfrm>
          <a:prstGeom prst="rect">
            <a:avLst/>
          </a:prstGeom>
        </p:spPr>
      </p:pic>
    </p:spTree>
    <p:extLst>
      <p:ext uri="{BB962C8B-B14F-4D97-AF65-F5344CB8AC3E}">
        <p14:creationId xmlns:p14="http://schemas.microsoft.com/office/powerpoint/2010/main" val="2283518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58800" y="1790700"/>
            <a:ext cx="4394200" cy="40005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Corruption and greed are also tied to our abuse of God’s creation.</a:t>
            </a:r>
          </a:p>
          <a:p>
            <a:pPr lvl="0"/>
            <a:r>
              <a:rPr lang="en-US" dirty="0"/>
              <a:t>Pollution, climate change, and waste have taken their toll on creation. </a:t>
            </a:r>
          </a:p>
          <a:p>
            <a:pPr lvl="0"/>
            <a:r>
              <a:rPr lang="en-US" dirty="0"/>
              <a:t>There is an interconnected-ness between ecology, poverty, and peace.</a:t>
            </a:r>
          </a:p>
        </p:txBody>
      </p:sp>
      <p:sp>
        <p:nvSpPr>
          <p:cNvPr id="2" name="Title 1"/>
          <p:cNvSpPr>
            <a:spLocks noGrp="1"/>
          </p:cNvSpPr>
          <p:nvPr>
            <p:ph type="title"/>
          </p:nvPr>
        </p:nvSpPr>
        <p:spPr>
          <a:xfrm>
            <a:off x="558800" y="1064904"/>
            <a:ext cx="7696200" cy="804603"/>
          </a:xfrm>
        </p:spPr>
        <p:txBody>
          <a:bodyPr>
            <a:normAutofit/>
          </a:bodyPr>
          <a:lstStyle/>
          <a:p>
            <a:r>
              <a:rPr lang="en-US" dirty="0"/>
              <a:t>God’s Creation Suffers</a:t>
            </a:r>
            <a:endParaRPr lang="en-US" dirty="0">
              <a:effectLst/>
            </a:endParaRPr>
          </a:p>
        </p:txBody>
      </p:sp>
      <p:pic>
        <p:nvPicPr>
          <p:cNvPr id="4" name="Picture 3" descr="A picture containing food&#10;&#10;Description automatically generated">
            <a:extLst>
              <a:ext uri="{FF2B5EF4-FFF2-40B4-BE49-F238E27FC236}">
                <a16:creationId xmlns:a16="http://schemas.microsoft.com/office/drawing/2014/main" id="{728FA1D5-B492-460D-A762-9E92AB4076A1}"/>
              </a:ext>
            </a:extLst>
          </p:cNvPr>
          <p:cNvPicPr>
            <a:picLocks noChangeAspect="1"/>
          </p:cNvPicPr>
          <p:nvPr/>
        </p:nvPicPr>
        <p:blipFill rotWithShape="1">
          <a:blip r:embed="rId3">
            <a:extLst>
              <a:ext uri="{28A0092B-C50C-407E-A947-70E740481C1C}">
                <a14:useLocalDpi xmlns:a14="http://schemas.microsoft.com/office/drawing/2010/main" val="0"/>
              </a:ext>
            </a:extLst>
          </a:blip>
          <a:srcRect l="13333" t="10000" r="12222" b="13333"/>
          <a:stretch/>
        </p:blipFill>
        <p:spPr>
          <a:xfrm>
            <a:off x="5041900" y="1337337"/>
            <a:ext cx="4114800" cy="4237630"/>
          </a:xfrm>
          <a:prstGeom prst="rect">
            <a:avLst/>
          </a:prstGeom>
        </p:spPr>
      </p:pic>
    </p:spTree>
    <p:extLst>
      <p:ext uri="{BB962C8B-B14F-4D97-AF65-F5344CB8AC3E}">
        <p14:creationId xmlns:p14="http://schemas.microsoft.com/office/powerpoint/2010/main" val="3349068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838200" y="1524000"/>
            <a:ext cx="7696200" cy="483106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dirty="0"/>
              <a:t>God commands us to protect and nurture creation (Genesis 1:28).</a:t>
            </a:r>
          </a:p>
          <a:p>
            <a:pPr lvl="0"/>
            <a:r>
              <a:rPr lang="en-US" dirty="0"/>
              <a:t>We are called to be good stewards of creation. God has entrusted us to responsibly use and care for the </a:t>
            </a:r>
            <a:br>
              <a:rPr lang="en-US" dirty="0"/>
            </a:br>
            <a:r>
              <a:rPr lang="en-US" dirty="0"/>
              <a:t>Earth and all of creation.</a:t>
            </a:r>
          </a:p>
          <a:p>
            <a:pPr lvl="0"/>
            <a:r>
              <a:rPr lang="en-US" dirty="0"/>
              <a:t>Stewards are not the final </a:t>
            </a:r>
            <a:br>
              <a:rPr lang="en-US" dirty="0"/>
            </a:br>
            <a:r>
              <a:rPr lang="en-US" dirty="0"/>
              <a:t>recipients of a gift. Rather, </a:t>
            </a:r>
            <a:br>
              <a:rPr lang="en-US" dirty="0"/>
            </a:br>
            <a:r>
              <a:rPr lang="en-US" dirty="0"/>
              <a:t>they are the ones who manage </a:t>
            </a:r>
            <a:br>
              <a:rPr lang="en-US" dirty="0"/>
            </a:br>
            <a:r>
              <a:rPr lang="en-US" dirty="0"/>
              <a:t>and care for it so that it can be </a:t>
            </a:r>
            <a:br>
              <a:rPr lang="en-US" dirty="0"/>
            </a:br>
            <a:r>
              <a:rPr lang="en-US" dirty="0"/>
              <a:t>passed on to another. </a:t>
            </a:r>
          </a:p>
        </p:txBody>
      </p:sp>
      <p:pic>
        <p:nvPicPr>
          <p:cNvPr id="5" name="Picture 4" descr="A person that is standing in the grass&#10;&#10;Description automatically generated">
            <a:extLst>
              <a:ext uri="{FF2B5EF4-FFF2-40B4-BE49-F238E27FC236}">
                <a16:creationId xmlns:a16="http://schemas.microsoft.com/office/drawing/2014/main" id="{41981E3F-9AA2-4790-B707-96DA003B15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152" t="12007" r="21443" b="411"/>
          <a:stretch/>
        </p:blipFill>
        <p:spPr>
          <a:xfrm>
            <a:off x="5858106" y="3383270"/>
            <a:ext cx="3285893" cy="2933699"/>
          </a:xfrm>
          <a:prstGeom prst="rect">
            <a:avLst/>
          </a:prstGeom>
        </p:spPr>
      </p:pic>
      <p:sp>
        <p:nvSpPr>
          <p:cNvPr id="2" name="Title 1"/>
          <p:cNvSpPr>
            <a:spLocks noGrp="1"/>
          </p:cNvSpPr>
          <p:nvPr>
            <p:ph type="title"/>
          </p:nvPr>
        </p:nvSpPr>
        <p:spPr>
          <a:xfrm>
            <a:off x="838200" y="838200"/>
            <a:ext cx="7696200" cy="533400"/>
          </a:xfrm>
        </p:spPr>
        <p:txBody>
          <a:bodyPr>
            <a:normAutofit/>
          </a:bodyPr>
          <a:lstStyle/>
          <a:p>
            <a:r>
              <a:rPr lang="en-US" dirty="0"/>
              <a:t>Responding to the Suffering of Creation</a:t>
            </a:r>
            <a:endParaRPr lang="en-US" dirty="0">
              <a:effectLst/>
            </a:endParaRPr>
          </a:p>
        </p:txBody>
      </p:sp>
    </p:spTree>
    <p:extLst>
      <p:ext uri="{BB962C8B-B14F-4D97-AF65-F5344CB8AC3E}">
        <p14:creationId xmlns:p14="http://schemas.microsoft.com/office/powerpoint/2010/main" val="3158216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66800" y="990600"/>
            <a:ext cx="7543800" cy="533400"/>
          </a:xfrm>
        </p:spPr>
        <p:txBody>
          <a:bodyPr>
            <a:normAutofit fontScale="90000"/>
          </a:bodyPr>
          <a:lstStyle/>
          <a:p>
            <a:r>
              <a:rPr lang="en-US" dirty="0"/>
              <a:t>Why do we have to suffer for the sins of others?</a:t>
            </a:r>
          </a:p>
        </p:txBody>
      </p:sp>
      <p:pic>
        <p:nvPicPr>
          <p:cNvPr id="4" name="Picture 3">
            <a:extLst>
              <a:ext uri="{FF2B5EF4-FFF2-40B4-BE49-F238E27FC236}">
                <a16:creationId xmlns:a16="http://schemas.microsoft.com/office/drawing/2014/main" id="{A8E3381F-634E-498B-929F-ED0BA866E3C6}"/>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1724722"/>
            <a:ext cx="6383246" cy="4267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39A6A05-11A8-40B7-8B12-A5F207C58599}"/>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7464" y="1356732"/>
            <a:ext cx="4601736" cy="4663068"/>
          </a:xfrm>
          <a:prstGeom prst="rect">
            <a:avLst/>
          </a:prstGeom>
        </p:spPr>
      </p:pic>
      <p:sp>
        <p:nvSpPr>
          <p:cNvPr id="5" name="Title 4"/>
          <p:cNvSpPr>
            <a:spLocks noGrp="1"/>
          </p:cNvSpPr>
          <p:nvPr>
            <p:ph type="title"/>
          </p:nvPr>
        </p:nvSpPr>
        <p:spPr>
          <a:xfrm>
            <a:off x="960864" y="838200"/>
            <a:ext cx="4953000" cy="877946"/>
          </a:xfrm>
        </p:spPr>
        <p:txBody>
          <a:bodyPr>
            <a:normAutofit/>
          </a:bodyPr>
          <a:lstStyle/>
          <a:p>
            <a:r>
              <a:rPr lang="en-US" dirty="0"/>
              <a:t>Suffering from Violence</a:t>
            </a:r>
          </a:p>
        </p:txBody>
      </p:sp>
      <p:sp>
        <p:nvSpPr>
          <p:cNvPr id="6" name="Content Placeholder 5"/>
          <p:cNvSpPr>
            <a:spLocks noGrp="1"/>
          </p:cNvSpPr>
          <p:nvPr>
            <p:ph idx="1"/>
          </p:nvPr>
        </p:nvSpPr>
        <p:spPr>
          <a:xfrm>
            <a:off x="960864" y="1716146"/>
            <a:ext cx="4114800" cy="4373563"/>
          </a:xfrm>
        </p:spPr>
        <p:txBody>
          <a:bodyPr/>
          <a:lstStyle/>
          <a:p>
            <a:pPr marL="0" indent="0">
              <a:buNone/>
            </a:pPr>
            <a:r>
              <a:rPr lang="en-US" dirty="0"/>
              <a:t>Since Cain and Abel, humankind has suffered from human violence.</a:t>
            </a:r>
          </a:p>
          <a:p>
            <a:pPr lvl="0"/>
            <a:r>
              <a:rPr lang="en-US" dirty="0"/>
              <a:t>acts that human </a:t>
            </a:r>
            <a:br>
              <a:rPr lang="en-US" dirty="0"/>
            </a:br>
            <a:r>
              <a:rPr lang="en-US" dirty="0"/>
              <a:t>beings commit </a:t>
            </a:r>
            <a:br>
              <a:rPr lang="en-US" dirty="0"/>
            </a:br>
            <a:r>
              <a:rPr lang="en-US" dirty="0"/>
              <a:t>against one another </a:t>
            </a:r>
          </a:p>
          <a:p>
            <a:pPr lvl="0"/>
            <a:r>
              <a:rPr lang="en-US" dirty="0"/>
              <a:t>affects not only the </a:t>
            </a:r>
            <a:br>
              <a:rPr lang="en-US" dirty="0"/>
            </a:br>
            <a:r>
              <a:rPr lang="en-US" dirty="0"/>
              <a:t>victims but all those involved = communal suffering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838200" y="1605776"/>
            <a:ext cx="4359198" cy="4800600"/>
          </a:xfrm>
        </p:spPr>
        <p:txBody>
          <a:bodyPr>
            <a:normAutofit/>
          </a:bodyPr>
          <a:lstStyle/>
          <a:p>
            <a:pPr lvl="0"/>
            <a:r>
              <a:rPr lang="en-US" dirty="0"/>
              <a:t>Early in Israelite history, God is thought to be a warrior God.</a:t>
            </a:r>
          </a:p>
          <a:p>
            <a:pPr lvl="0"/>
            <a:r>
              <a:rPr lang="en-US" dirty="0"/>
              <a:t>The Israelites gradually become aware that those who commit grave evils will be brought to justice if not </a:t>
            </a:r>
            <a:br>
              <a:rPr lang="en-US" dirty="0"/>
            </a:br>
            <a:r>
              <a:rPr lang="en-US" dirty="0"/>
              <a:t>in this life, then in the next.</a:t>
            </a:r>
          </a:p>
          <a:p>
            <a:pPr lvl="0"/>
            <a:r>
              <a:rPr lang="en-US" dirty="0"/>
              <a:t>God also reveals his merciful and loving nature.</a:t>
            </a:r>
          </a:p>
        </p:txBody>
      </p:sp>
      <p:pic>
        <p:nvPicPr>
          <p:cNvPr id="3" name="Picture 2" descr="A picture containing drawing&#10;&#10;Description automatically generated">
            <a:extLst>
              <a:ext uri="{FF2B5EF4-FFF2-40B4-BE49-F238E27FC236}">
                <a16:creationId xmlns:a16="http://schemas.microsoft.com/office/drawing/2014/main" id="{8146C6AF-86F7-475D-956A-2455855BAE87}"/>
              </a:ext>
            </a:extLst>
          </p:cNvPr>
          <p:cNvPicPr>
            <a:picLocks noChangeAspect="1"/>
          </p:cNvPicPr>
          <p:nvPr/>
        </p:nvPicPr>
        <p:blipFill rotWithShape="1">
          <a:blip r:embed="rId3">
            <a:extLst>
              <a:ext uri="{28A0092B-C50C-407E-A947-70E740481C1C}">
                <a14:useLocalDpi xmlns:a14="http://schemas.microsoft.com/office/drawing/2010/main" val="0"/>
              </a:ext>
            </a:extLst>
          </a:blip>
          <a:srcRect l="18286" t="4997" r="17478" b="4717"/>
          <a:stretch/>
        </p:blipFill>
        <p:spPr>
          <a:xfrm>
            <a:off x="5105400" y="1583070"/>
            <a:ext cx="3429000" cy="4819496"/>
          </a:xfrm>
          <a:prstGeom prst="rect">
            <a:avLst/>
          </a:prstGeom>
        </p:spPr>
      </p:pic>
      <p:sp>
        <p:nvSpPr>
          <p:cNvPr id="7" name="Title 6">
            <a:extLst>
              <a:ext uri="{FF2B5EF4-FFF2-40B4-BE49-F238E27FC236}">
                <a16:creationId xmlns:a16="http://schemas.microsoft.com/office/drawing/2014/main" id="{B2BBB538-910F-44C1-9606-BF44F96B0213}"/>
              </a:ext>
            </a:extLst>
          </p:cNvPr>
          <p:cNvSpPr>
            <a:spLocks noGrp="1"/>
          </p:cNvSpPr>
          <p:nvPr>
            <p:ph type="title"/>
          </p:nvPr>
        </p:nvSpPr>
        <p:spPr>
          <a:xfrm>
            <a:off x="838200" y="1072376"/>
            <a:ext cx="8229600" cy="533400"/>
          </a:xfrm>
        </p:spPr>
        <p:txBody>
          <a:bodyPr>
            <a:normAutofit fontScale="90000"/>
          </a:bodyPr>
          <a:lstStyle/>
          <a:p>
            <a:r>
              <a:rPr lang="en-US" dirty="0"/>
              <a:t>Messages about Violence in the Old Testament</a:t>
            </a:r>
            <a:br>
              <a:rPr lang="en-US" dirty="0"/>
            </a:br>
            <a:endParaRPr lang="en-US" dirty="0"/>
          </a:p>
        </p:txBody>
      </p:sp>
    </p:spTree>
    <p:extLst>
      <p:ext uri="{BB962C8B-B14F-4D97-AF65-F5344CB8AC3E}">
        <p14:creationId xmlns:p14="http://schemas.microsoft.com/office/powerpoint/2010/main" val="234073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7700" y="914400"/>
            <a:ext cx="8229600" cy="533400"/>
          </a:xfrm>
        </p:spPr>
        <p:txBody>
          <a:bodyPr>
            <a:normAutofit fontScale="90000"/>
          </a:bodyPr>
          <a:lstStyle/>
          <a:p>
            <a:r>
              <a:rPr lang="en-US" dirty="0"/>
              <a:t>Messages about Violence in the New Testament</a:t>
            </a:r>
          </a:p>
        </p:txBody>
      </p:sp>
      <p:sp>
        <p:nvSpPr>
          <p:cNvPr id="6" name="Content Placeholder 5"/>
          <p:cNvSpPr>
            <a:spLocks noGrp="1"/>
          </p:cNvSpPr>
          <p:nvPr>
            <p:ph idx="1"/>
          </p:nvPr>
        </p:nvSpPr>
        <p:spPr>
          <a:xfrm>
            <a:off x="647700" y="1524000"/>
            <a:ext cx="4914900" cy="4373563"/>
          </a:xfrm>
        </p:spPr>
        <p:txBody>
          <a:bodyPr>
            <a:normAutofit/>
          </a:bodyPr>
          <a:lstStyle/>
          <a:p>
            <a:pPr marL="0" indent="0">
              <a:buNone/>
            </a:pPr>
            <a:r>
              <a:rPr lang="en-US" sz="2000" dirty="0"/>
              <a:t>Jesus’ message is that justice is rooted </a:t>
            </a:r>
            <a:br>
              <a:rPr lang="en-US" sz="2000" dirty="0"/>
            </a:br>
            <a:r>
              <a:rPr lang="en-US" sz="2000" dirty="0"/>
              <a:t>in mercy. </a:t>
            </a:r>
          </a:p>
          <a:p>
            <a:pPr lvl="0"/>
            <a:r>
              <a:rPr lang="en-US" sz="2000" dirty="0"/>
              <a:t>the Beatitudes (Matthew 5:2–12)</a:t>
            </a:r>
          </a:p>
          <a:p>
            <a:pPr lvl="0"/>
            <a:r>
              <a:rPr lang="en-US" sz="2000" dirty="0"/>
              <a:t>turn the other cheek (Matthew 5:39)</a:t>
            </a:r>
          </a:p>
          <a:p>
            <a:pPr lvl="0"/>
            <a:r>
              <a:rPr lang="en-US" sz="2000" dirty="0"/>
              <a:t>love your enemies; pray for those </a:t>
            </a:r>
            <a:br>
              <a:rPr lang="en-US" sz="2000" dirty="0"/>
            </a:br>
            <a:r>
              <a:rPr lang="en-US" sz="2000" dirty="0"/>
              <a:t>who do you wrong (Matthew 5:34)</a:t>
            </a:r>
          </a:p>
          <a:p>
            <a:pPr marL="0" indent="0">
              <a:buNone/>
            </a:pPr>
            <a:r>
              <a:rPr lang="en-US" sz="2000" dirty="0"/>
              <a:t>Saint Paul reminds us that justice, rather than vengeance, is God’s plan.</a:t>
            </a:r>
          </a:p>
          <a:p>
            <a:pPr lvl="0"/>
            <a:r>
              <a:rPr lang="en-US" sz="2000" dirty="0"/>
              <a:t>Vengeance is not</a:t>
            </a:r>
            <a:r>
              <a:rPr lang="en-US" sz="2000" i="1" dirty="0"/>
              <a:t> </a:t>
            </a:r>
            <a:r>
              <a:rPr lang="en-US" sz="2000" dirty="0"/>
              <a:t>ours to decide, but God’s—and God desires reconciliation (see Romans 12:17).</a:t>
            </a:r>
          </a:p>
        </p:txBody>
      </p:sp>
      <p:pic>
        <p:nvPicPr>
          <p:cNvPr id="7" name="Picture 6" descr="A picture containing building, person, man, sitting&#10;&#10;Description automatically generated">
            <a:extLst>
              <a:ext uri="{FF2B5EF4-FFF2-40B4-BE49-F238E27FC236}">
                <a16:creationId xmlns:a16="http://schemas.microsoft.com/office/drawing/2014/main" id="{0F3FDBB7-5806-44FB-BC31-61C43B06D49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6667" b="8889"/>
          <a:stretch/>
        </p:blipFill>
        <p:spPr>
          <a:xfrm>
            <a:off x="5791200" y="1600200"/>
            <a:ext cx="3352800" cy="4274830"/>
          </a:xfrm>
          <a:prstGeom prst="rect">
            <a:avLst/>
          </a:prstGeom>
        </p:spPr>
      </p:pic>
    </p:spTree>
    <p:extLst>
      <p:ext uri="{BB962C8B-B14F-4D97-AF65-F5344CB8AC3E}">
        <p14:creationId xmlns:p14="http://schemas.microsoft.com/office/powerpoint/2010/main" val="1989164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87400"/>
            <a:ext cx="8229600" cy="533400"/>
          </a:xfrm>
        </p:spPr>
        <p:txBody>
          <a:bodyPr/>
          <a:lstStyle/>
          <a:p>
            <a:r>
              <a:rPr lang="en-US" dirty="0"/>
              <a:t>Stop Violence Before It Happens</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2895600" y="1409702"/>
            <a:ext cx="6096000" cy="49196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200" dirty="0"/>
              <a:t>Violence is often rooted in another form </a:t>
            </a:r>
            <a:br>
              <a:rPr lang="en-US" sz="2200" dirty="0"/>
            </a:br>
            <a:r>
              <a:rPr lang="en-US" sz="2200" dirty="0"/>
              <a:t>of sin, such as greed, fear, jealousy, </a:t>
            </a:r>
            <a:br>
              <a:rPr lang="en-US" sz="2200" dirty="0"/>
            </a:br>
            <a:r>
              <a:rPr lang="en-US" sz="2200" dirty="0"/>
              <a:t>and poverty. </a:t>
            </a:r>
          </a:p>
          <a:p>
            <a:pPr lvl="0"/>
            <a:r>
              <a:rPr lang="en-US" sz="2200" dirty="0"/>
              <a:t>Addressing the root causes in your own heart can help end violence.</a:t>
            </a:r>
          </a:p>
          <a:p>
            <a:pPr lvl="0"/>
            <a:r>
              <a:rPr lang="en-US" sz="2200" dirty="0"/>
              <a:t>Some small steps you can do to address violence in your life:</a:t>
            </a:r>
          </a:p>
          <a:p>
            <a:pPr marL="623888" lvl="0" indent="-287338">
              <a:buSzPct val="85000"/>
              <a:buFont typeface="Courier New" panose="02070309020205020404" pitchFamily="49" charset="0"/>
              <a:buChar char="o"/>
            </a:pPr>
            <a:r>
              <a:rPr lang="en-US" sz="2200" dirty="0"/>
              <a:t>Reflect on your own behavior and choices and how they may affect others.</a:t>
            </a:r>
          </a:p>
          <a:p>
            <a:pPr marL="623888" lvl="0" indent="-287338">
              <a:buSzPct val="85000"/>
              <a:buFont typeface="Courier New" panose="02070309020205020404" pitchFamily="49" charset="0"/>
              <a:buChar char="o"/>
            </a:pPr>
            <a:r>
              <a:rPr lang="en-US" sz="2200" dirty="0"/>
              <a:t>Be willing to admit when you’re wrong </a:t>
            </a:r>
            <a:br>
              <a:rPr lang="en-US" sz="2200" dirty="0"/>
            </a:br>
            <a:r>
              <a:rPr lang="en-US" sz="2200" dirty="0"/>
              <a:t>and ask for forgiveness.</a:t>
            </a:r>
          </a:p>
          <a:p>
            <a:pPr marL="623888" lvl="0" indent="-287338">
              <a:buSzPct val="85000"/>
              <a:buFont typeface="Courier New" panose="02070309020205020404" pitchFamily="49" charset="0"/>
              <a:buChar char="o"/>
            </a:pPr>
            <a:r>
              <a:rPr lang="en-US" sz="2200" dirty="0"/>
              <a:t>Forgive others; don’t hold grudges.</a:t>
            </a:r>
          </a:p>
        </p:txBody>
      </p:sp>
      <p:pic>
        <p:nvPicPr>
          <p:cNvPr id="9" name="Picture 8" descr="A picture containing person, indoor, young, looking&#10;&#10;Description automatically generated">
            <a:extLst>
              <a:ext uri="{FF2B5EF4-FFF2-40B4-BE49-F238E27FC236}">
                <a16:creationId xmlns:a16="http://schemas.microsoft.com/office/drawing/2014/main" id="{A61CD29F-6B81-4ED2-8012-E88B947076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01" t="3688" r="14999" b="20190"/>
          <a:stretch/>
        </p:blipFill>
        <p:spPr>
          <a:xfrm flipH="1">
            <a:off x="0" y="1447801"/>
            <a:ext cx="2669383" cy="381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87400"/>
            <a:ext cx="8229600" cy="533400"/>
          </a:xfrm>
        </p:spPr>
        <p:txBody>
          <a:bodyPr/>
          <a:lstStyle/>
          <a:p>
            <a:r>
              <a:rPr lang="en-US" dirty="0"/>
              <a:t>Communal (or Social) Sin</a:t>
            </a: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3886200" y="1409702"/>
            <a:ext cx="4724400" cy="49196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Communal sin refers to the collective effect of many people’s sins over time, which</a:t>
            </a:r>
          </a:p>
          <a:p>
            <a:pPr lvl="0"/>
            <a:r>
              <a:rPr lang="en-US" dirty="0"/>
              <a:t>corrupts society and its institutions by creating “structures of sin”</a:t>
            </a:r>
          </a:p>
          <a:p>
            <a:pPr lvl="0"/>
            <a:r>
              <a:rPr lang="en-US" dirty="0"/>
              <a:t>is often the result of a complex web of multiple personal sins, such as ignorance, neglect, and lack of compassion </a:t>
            </a:r>
          </a:p>
          <a:p>
            <a:pPr lvl="0"/>
            <a:r>
              <a:rPr lang="en-US" dirty="0"/>
              <a:t>has no single person to blame </a:t>
            </a:r>
          </a:p>
        </p:txBody>
      </p:sp>
      <p:pic>
        <p:nvPicPr>
          <p:cNvPr id="4" name="Picture 3">
            <a:extLst>
              <a:ext uri="{FF2B5EF4-FFF2-40B4-BE49-F238E27FC236}">
                <a16:creationId xmlns:a16="http://schemas.microsoft.com/office/drawing/2014/main" id="{73D51FAD-0FBD-4A00-AA02-0C07580696AB}"/>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807" r="25694" b="10983"/>
          <a:stretch/>
        </p:blipFill>
        <p:spPr>
          <a:xfrm>
            <a:off x="0" y="1524003"/>
            <a:ext cx="3609470" cy="3809997"/>
          </a:xfrm>
          <a:prstGeom prst="rect">
            <a:avLst/>
          </a:prstGeom>
        </p:spPr>
      </p:pic>
    </p:spTree>
    <p:extLst>
      <p:ext uri="{BB962C8B-B14F-4D97-AF65-F5344CB8AC3E}">
        <p14:creationId xmlns:p14="http://schemas.microsoft.com/office/powerpoint/2010/main" val="207715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533400"/>
          </a:xfrm>
        </p:spPr>
        <p:txBody>
          <a:bodyPr>
            <a:normAutofit fontScale="90000"/>
          </a:bodyPr>
          <a:lstStyle/>
          <a:p>
            <a:r>
              <a:rPr lang="en-US" dirty="0"/>
              <a:t>Communal Sin Examples: Corruption and Greed</a:t>
            </a:r>
            <a:endParaRPr lang="en-US" dirty="0">
              <a:effectLst/>
            </a:endParaRPr>
          </a:p>
        </p:txBody>
      </p:sp>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3657600" y="1333502"/>
            <a:ext cx="5334000" cy="5448298"/>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t>Corruption is the dishonest conduct by those in power in which they take advantage of those they lead or serve.</a:t>
            </a:r>
          </a:p>
          <a:p>
            <a:pPr lvl="0"/>
            <a:r>
              <a:rPr lang="en-US" dirty="0"/>
              <a:t>Rooted in the sin of greed, corruption is the excessive, selfish desire for material gain.</a:t>
            </a:r>
          </a:p>
          <a:p>
            <a:pPr lvl="0"/>
            <a:r>
              <a:rPr lang="en-US" dirty="0"/>
              <a:t>Corruption involves such things as taking bribes and accepting favors to serve desires of the elite (most often </a:t>
            </a:r>
            <a:br>
              <a:rPr lang="en-US" dirty="0"/>
            </a:br>
            <a:r>
              <a:rPr lang="en-US" dirty="0"/>
              <a:t>in business or politics). </a:t>
            </a:r>
          </a:p>
          <a:p>
            <a:pPr lvl="0"/>
            <a:r>
              <a:rPr lang="en-US" dirty="0"/>
              <a:t>Corruption leads to social injustices, such as lack of health care, abortion, poverty, unemployment, immigration, climate change, pollution, etc.</a:t>
            </a:r>
          </a:p>
        </p:txBody>
      </p:sp>
      <p:pic>
        <p:nvPicPr>
          <p:cNvPr id="5" name="Picture 4" descr="A picture containing clock, drawing&#10;&#10;Description automatically generated">
            <a:extLst>
              <a:ext uri="{FF2B5EF4-FFF2-40B4-BE49-F238E27FC236}">
                <a16:creationId xmlns:a16="http://schemas.microsoft.com/office/drawing/2014/main" id="{99B42598-08FC-49DE-9C5F-1EE5937261B7}"/>
              </a:ext>
            </a:extLst>
          </p:cNvPr>
          <p:cNvPicPr>
            <a:picLocks noChangeAspect="1"/>
          </p:cNvPicPr>
          <p:nvPr/>
        </p:nvPicPr>
        <p:blipFill rotWithShape="1">
          <a:blip r:embed="rId3">
            <a:extLst>
              <a:ext uri="{28A0092B-C50C-407E-A947-70E740481C1C}">
                <a14:useLocalDpi xmlns:a14="http://schemas.microsoft.com/office/drawing/2010/main" val="0"/>
              </a:ext>
            </a:extLst>
          </a:blip>
          <a:srcRect l="18208" t="14937" r="20806" b="7237"/>
          <a:stretch/>
        </p:blipFill>
        <p:spPr>
          <a:xfrm>
            <a:off x="0" y="1452358"/>
            <a:ext cx="3429000" cy="3500642"/>
          </a:xfrm>
          <a:prstGeom prst="rect">
            <a:avLst/>
          </a:prstGeom>
        </p:spPr>
      </p:pic>
    </p:spTree>
    <p:extLst>
      <p:ext uri="{BB962C8B-B14F-4D97-AF65-F5344CB8AC3E}">
        <p14:creationId xmlns:p14="http://schemas.microsoft.com/office/powerpoint/2010/main" val="224169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2FB247A4-ADAF-419C-A3A1-E4BA84AAD2D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000" t="18889" r="10000" b="19444"/>
          <a:stretch/>
        </p:blipFill>
        <p:spPr>
          <a:xfrm>
            <a:off x="4724400" y="3390900"/>
            <a:ext cx="3756456" cy="2895600"/>
          </a:xfrm>
          <a:prstGeom prst="rect">
            <a:avLst/>
          </a:prstGeom>
        </p:spPr>
      </p:pic>
      <p:sp>
        <p:nvSpPr>
          <p:cNvPr id="7" name="Content Placeholder 2">
            <a:extLst>
              <a:ext uri="{FF2B5EF4-FFF2-40B4-BE49-F238E27FC236}">
                <a16:creationId xmlns:a16="http://schemas.microsoft.com/office/drawing/2014/main" id="{044C5711-D739-46CB-A006-07760E4DF52C}"/>
              </a:ext>
            </a:extLst>
          </p:cNvPr>
          <p:cNvSpPr txBox="1">
            <a:spLocks/>
          </p:cNvSpPr>
          <p:nvPr/>
        </p:nvSpPr>
        <p:spPr>
          <a:xfrm>
            <a:off x="571500" y="2019300"/>
            <a:ext cx="8001000" cy="40005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2" indent="-342900"/>
            <a:r>
              <a:rPr lang="en-US" sz="2000" dirty="0"/>
              <a:t>Jesus criticized corruption and greed (money-changers in Temple </a:t>
            </a:r>
            <a:br>
              <a:rPr lang="en-US" sz="2000" dirty="0"/>
            </a:br>
            <a:r>
              <a:rPr lang="en-US" sz="2000" dirty="0"/>
              <a:t>John 2:14–16); spoke about attitudes toward money with Pharisees (Luke 16:14), and the rich young man (Luke 18:18–23); and insisted that we cannot serve God and money at the same time (Matthew 6:24).</a:t>
            </a:r>
          </a:p>
          <a:p>
            <a:pPr lvl="0"/>
            <a:r>
              <a:rPr lang="en-US" sz="2000" dirty="0"/>
              <a:t>Saint Paul identifies that our </a:t>
            </a:r>
            <a:br>
              <a:rPr lang="en-US" sz="2000" dirty="0"/>
            </a:br>
            <a:r>
              <a:rPr lang="en-US" sz="2000" i="1" dirty="0"/>
              <a:t>love</a:t>
            </a:r>
            <a:r>
              <a:rPr lang="en-US" sz="2000" dirty="0"/>
              <a:t> of money leads us to sin </a:t>
            </a:r>
            <a:br>
              <a:rPr lang="en-US" sz="2000" dirty="0"/>
            </a:br>
            <a:r>
              <a:rPr lang="en-US" sz="2000" dirty="0"/>
              <a:t>(1 Timothy 6:10). Money itself is </a:t>
            </a:r>
            <a:br>
              <a:rPr lang="en-US" sz="2000" dirty="0"/>
            </a:br>
            <a:r>
              <a:rPr lang="en-US" sz="2000" dirty="0"/>
              <a:t>not the problem; our attachment </a:t>
            </a:r>
            <a:br>
              <a:rPr lang="en-US" sz="2000" dirty="0"/>
            </a:br>
            <a:r>
              <a:rPr lang="en-US" sz="2000" dirty="0"/>
              <a:t>to it is. </a:t>
            </a:r>
          </a:p>
        </p:txBody>
      </p:sp>
      <p:sp>
        <p:nvSpPr>
          <p:cNvPr id="2" name="Title 1"/>
          <p:cNvSpPr>
            <a:spLocks noGrp="1"/>
          </p:cNvSpPr>
          <p:nvPr>
            <p:ph type="title"/>
          </p:nvPr>
        </p:nvSpPr>
        <p:spPr>
          <a:xfrm>
            <a:off x="533400" y="838200"/>
            <a:ext cx="7696200" cy="762000"/>
          </a:xfrm>
        </p:spPr>
        <p:txBody>
          <a:bodyPr>
            <a:normAutofit/>
          </a:bodyPr>
          <a:lstStyle/>
          <a:p>
            <a:r>
              <a:rPr lang="en-US" dirty="0"/>
              <a:t>Corruption and Greed in Scripture</a:t>
            </a:r>
            <a:endParaRPr lang="en-US" dirty="0">
              <a:effectLst/>
            </a:endParaRPr>
          </a:p>
        </p:txBody>
      </p:sp>
      <p:sp>
        <p:nvSpPr>
          <p:cNvPr id="8" name="Content Placeholder 2">
            <a:extLst>
              <a:ext uri="{FF2B5EF4-FFF2-40B4-BE49-F238E27FC236}">
                <a16:creationId xmlns:a16="http://schemas.microsoft.com/office/drawing/2014/main" id="{9B717EF2-B444-4653-B37B-78CCFE65075E}"/>
              </a:ext>
            </a:extLst>
          </p:cNvPr>
          <p:cNvSpPr txBox="1">
            <a:spLocks/>
          </p:cNvSpPr>
          <p:nvPr/>
        </p:nvSpPr>
        <p:spPr>
          <a:xfrm>
            <a:off x="571500" y="1600200"/>
            <a:ext cx="8039100" cy="457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t>The evil of greed is addressed by both Jesus and Saint Paul.</a:t>
            </a:r>
          </a:p>
        </p:txBody>
      </p:sp>
    </p:spTree>
    <p:extLst>
      <p:ext uri="{BB962C8B-B14F-4D97-AF65-F5344CB8AC3E}">
        <p14:creationId xmlns:p14="http://schemas.microsoft.com/office/powerpoint/2010/main" val="1799356638"/>
      </p:ext>
    </p:extLst>
  </p:cSld>
  <p:clrMapOvr>
    <a:masterClrMapping/>
  </p:clrMapOvr>
</p:sld>
</file>

<file path=ppt/theme/theme1.xml><?xml version="1.0" encoding="utf-8"?>
<a:theme xmlns:a="http://schemas.openxmlformats.org/drawingml/2006/main" name="LIC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defRPr sz="800" dirty="0">
            <a:solidFill>
              <a:schemeClr val="bg1">
                <a:lumMod val="65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LIC Presentation template</Template>
  <TotalTime>930</TotalTime>
  <Words>1049</Words>
  <Application>Microsoft Office PowerPoint</Application>
  <PresentationFormat>On-screen Show (4:3)</PresentationFormat>
  <Paragraphs>94</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Courier New</vt:lpstr>
      <vt:lpstr>LIC Presentation template</vt:lpstr>
      <vt:lpstr>Communal  Suffering</vt:lpstr>
      <vt:lpstr>Why do we have to suffer for the sins of others?</vt:lpstr>
      <vt:lpstr>Suffering from Violence</vt:lpstr>
      <vt:lpstr>Messages about Violence in the Old Testament </vt:lpstr>
      <vt:lpstr>Messages about Violence in the New Testament</vt:lpstr>
      <vt:lpstr>Stop Violence Before It Happens</vt:lpstr>
      <vt:lpstr>Communal (or Social) Sin</vt:lpstr>
      <vt:lpstr>Communal Sin Examples: Corruption and Greed</vt:lpstr>
      <vt:lpstr>Corruption and Greed in Scripture</vt:lpstr>
      <vt:lpstr>Responding to Corruption and Greed:  Some Suggestions</vt:lpstr>
      <vt:lpstr>God’s Creation Suffers</vt:lpstr>
      <vt:lpstr>Responding to the Suffering of Creation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bmartinka</dc:creator>
  <cp:lastModifiedBy>Becky Gochanour</cp:lastModifiedBy>
  <cp:revision>130</cp:revision>
  <dcterms:created xsi:type="dcterms:W3CDTF">2011-01-10T17:35:40Z</dcterms:created>
  <dcterms:modified xsi:type="dcterms:W3CDTF">2019-12-09T19:58:16Z</dcterms:modified>
</cp:coreProperties>
</file>